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ES" smtClean="0"/>
              <a:t>Proyecto STEAM - Grafías experimentales</a:t>
            </a:r>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DDD9082-4212-4F7E-AAE1-C4B5DE80CF62}" type="datetimeFigureOut">
              <a:rPr lang="es-ES" smtClean="0"/>
              <a:t>10/08/2014</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s-ES" smtClean="0"/>
              <a:t>IE Guadalupe - IU Pascual Bravo</a:t>
            </a:r>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2E43C5B-A2AF-4107-99B9-B741D76DE084}" type="slidenum">
              <a:rPr lang="es-ES" smtClean="0"/>
              <a:t>‹Nº›</a:t>
            </a:fld>
            <a:endParaRPr lang="es-ES"/>
          </a:p>
        </p:txBody>
      </p:sp>
    </p:spTree>
    <p:extLst>
      <p:ext uri="{BB962C8B-B14F-4D97-AF65-F5344CB8AC3E}">
        <p14:creationId xmlns:p14="http://schemas.microsoft.com/office/powerpoint/2010/main" val="271112299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ES" smtClean="0"/>
              <a:t>Proyecto STEAM - Grafías experimentales</a:t>
            </a:r>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586983-E0CD-4648-8267-62B747BCD189}" type="datetimeFigureOut">
              <a:rPr lang="es-ES" smtClean="0"/>
              <a:t>10/08/2014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s-ES" smtClean="0"/>
              <a:t>IE Guadalupe - IU Pascual Bravo</a:t>
            </a:r>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0B4AE-A1C3-400F-BA5A-546CBD19EEAE}" type="slidenum">
              <a:rPr lang="es-ES" smtClean="0"/>
              <a:t>‹Nº›</a:t>
            </a:fld>
            <a:endParaRPr lang="es-ES"/>
          </a:p>
        </p:txBody>
      </p:sp>
    </p:spTree>
    <p:extLst>
      <p:ext uri="{BB962C8B-B14F-4D97-AF65-F5344CB8AC3E}">
        <p14:creationId xmlns:p14="http://schemas.microsoft.com/office/powerpoint/2010/main" val="271116205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encabezado 3"/>
          <p:cNvSpPr>
            <a:spLocks noGrp="1"/>
          </p:cNvSpPr>
          <p:nvPr>
            <p:ph type="hdr" sz="quarter" idx="10"/>
          </p:nvPr>
        </p:nvSpPr>
        <p:spPr/>
        <p:txBody>
          <a:bodyPr/>
          <a:lstStyle/>
          <a:p>
            <a:r>
              <a:rPr lang="es-ES" smtClean="0"/>
              <a:t>Proyecto STEAM - Grafías experimentales</a:t>
            </a:r>
            <a:endParaRPr lang="es-ES"/>
          </a:p>
        </p:txBody>
      </p:sp>
      <p:sp>
        <p:nvSpPr>
          <p:cNvPr id="5" name="Marcador de pie de página 4"/>
          <p:cNvSpPr>
            <a:spLocks noGrp="1"/>
          </p:cNvSpPr>
          <p:nvPr>
            <p:ph type="ftr" sz="quarter" idx="11"/>
          </p:nvPr>
        </p:nvSpPr>
        <p:spPr/>
        <p:txBody>
          <a:bodyPr/>
          <a:lstStyle/>
          <a:p>
            <a:r>
              <a:rPr lang="es-ES" smtClean="0"/>
              <a:t>IE Guadalupe - IU Pascual Bravo</a:t>
            </a:r>
            <a:endParaRPr lang="es-ES"/>
          </a:p>
        </p:txBody>
      </p:sp>
      <p:sp>
        <p:nvSpPr>
          <p:cNvPr id="6" name="Marcador de número de diapositiva 5"/>
          <p:cNvSpPr>
            <a:spLocks noGrp="1"/>
          </p:cNvSpPr>
          <p:nvPr>
            <p:ph type="sldNum" sz="quarter" idx="12"/>
          </p:nvPr>
        </p:nvSpPr>
        <p:spPr/>
        <p:txBody>
          <a:bodyPr/>
          <a:lstStyle/>
          <a:p>
            <a:fld id="{30D0B4AE-A1C3-400F-BA5A-546CBD19EEAE}" type="slidenum">
              <a:rPr lang="es-ES" smtClean="0"/>
              <a:t>1</a:t>
            </a:fld>
            <a:endParaRPr lang="es-ES"/>
          </a:p>
        </p:txBody>
      </p:sp>
    </p:spTree>
    <p:extLst>
      <p:ext uri="{BB962C8B-B14F-4D97-AF65-F5344CB8AC3E}">
        <p14:creationId xmlns:p14="http://schemas.microsoft.com/office/powerpoint/2010/main" val="211708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30D0B4AE-A1C3-400F-BA5A-546CBD19EEAE}" type="slidenum">
              <a:rPr lang="es-ES" smtClean="0"/>
              <a:t>2</a:t>
            </a:fld>
            <a:endParaRPr lang="es-ES"/>
          </a:p>
        </p:txBody>
      </p:sp>
      <p:sp>
        <p:nvSpPr>
          <p:cNvPr id="5" name="Marcador de pie de página 4"/>
          <p:cNvSpPr>
            <a:spLocks noGrp="1"/>
          </p:cNvSpPr>
          <p:nvPr>
            <p:ph type="ftr" sz="quarter" idx="11"/>
          </p:nvPr>
        </p:nvSpPr>
        <p:spPr/>
        <p:txBody>
          <a:bodyPr/>
          <a:lstStyle/>
          <a:p>
            <a:r>
              <a:rPr lang="es-ES" smtClean="0"/>
              <a:t>IE Guadalupe - IU Pascual Bravo</a:t>
            </a:r>
            <a:endParaRPr lang="es-ES"/>
          </a:p>
        </p:txBody>
      </p:sp>
      <p:sp>
        <p:nvSpPr>
          <p:cNvPr id="6" name="Marcador de encabezado 5"/>
          <p:cNvSpPr>
            <a:spLocks noGrp="1"/>
          </p:cNvSpPr>
          <p:nvPr>
            <p:ph type="hdr" sz="quarter" idx="12"/>
          </p:nvPr>
        </p:nvSpPr>
        <p:spPr/>
        <p:txBody>
          <a:bodyPr/>
          <a:lstStyle/>
          <a:p>
            <a:r>
              <a:rPr lang="es-ES" smtClean="0"/>
              <a:t>Proyecto STEAM - Grafías experimentales</a:t>
            </a:r>
            <a:endParaRPr lang="es-ES"/>
          </a:p>
        </p:txBody>
      </p:sp>
    </p:spTree>
    <p:extLst>
      <p:ext uri="{BB962C8B-B14F-4D97-AF65-F5344CB8AC3E}">
        <p14:creationId xmlns:p14="http://schemas.microsoft.com/office/powerpoint/2010/main" val="118737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D8D07866-79B4-4D3D-9899-02ED41D50444}" type="datetime1">
              <a:rPr lang="es-ES" smtClean="0"/>
              <a:t>10/08/2014</a:t>
            </a:fld>
            <a:endParaRPr lang="es-ES"/>
          </a:p>
        </p:txBody>
      </p:sp>
      <p:sp>
        <p:nvSpPr>
          <p:cNvPr id="5" name="Marcador de pie de página 4"/>
          <p:cNvSpPr>
            <a:spLocks noGrp="1"/>
          </p:cNvSpPr>
          <p:nvPr>
            <p:ph type="ftr" sz="quarter" idx="11"/>
          </p:nvPr>
        </p:nvSpPr>
        <p:spPr/>
        <p:txBody>
          <a:body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2955072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F365C4F-8D2B-491D-B3B2-57702C823C71}" type="datetime1">
              <a:rPr lang="es-ES" smtClean="0"/>
              <a:t>10/08/2014</a:t>
            </a:fld>
            <a:endParaRPr lang="es-ES"/>
          </a:p>
        </p:txBody>
      </p:sp>
      <p:sp>
        <p:nvSpPr>
          <p:cNvPr id="5" name="Marcador de pie de página 4"/>
          <p:cNvSpPr>
            <a:spLocks noGrp="1"/>
          </p:cNvSpPr>
          <p:nvPr>
            <p:ph type="ftr" sz="quarter" idx="11"/>
          </p:nvPr>
        </p:nvSpPr>
        <p:spPr/>
        <p:txBody>
          <a:body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3337833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8FA356C-3F80-4DE5-AE0E-CBB9D4407BB5}" type="datetime1">
              <a:rPr lang="es-ES" smtClean="0"/>
              <a:t>10/08/2014</a:t>
            </a:fld>
            <a:endParaRPr lang="es-ES"/>
          </a:p>
        </p:txBody>
      </p:sp>
      <p:sp>
        <p:nvSpPr>
          <p:cNvPr id="5" name="Marcador de pie de página 4"/>
          <p:cNvSpPr>
            <a:spLocks noGrp="1"/>
          </p:cNvSpPr>
          <p:nvPr>
            <p:ph type="ftr" sz="quarter" idx="11"/>
          </p:nvPr>
        </p:nvSpPr>
        <p:spPr/>
        <p:txBody>
          <a:body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77062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8EFF239-0B3C-4C65-910F-E21F3EA32054}" type="datetime1">
              <a:rPr lang="es-ES" smtClean="0"/>
              <a:t>10/08/2014</a:t>
            </a:fld>
            <a:endParaRPr lang="es-ES"/>
          </a:p>
        </p:txBody>
      </p:sp>
      <p:sp>
        <p:nvSpPr>
          <p:cNvPr id="5" name="Marcador de pie de página 4"/>
          <p:cNvSpPr>
            <a:spLocks noGrp="1"/>
          </p:cNvSpPr>
          <p:nvPr>
            <p:ph type="ftr" sz="quarter" idx="11"/>
          </p:nvPr>
        </p:nvSpPr>
        <p:spPr/>
        <p:txBody>
          <a:body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83929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82C8609F-FE4E-4EC1-A1D9-8F09E3B243A3}" type="datetime1">
              <a:rPr lang="es-ES" smtClean="0"/>
              <a:t>10/08/2014</a:t>
            </a:fld>
            <a:endParaRPr lang="es-ES"/>
          </a:p>
        </p:txBody>
      </p:sp>
      <p:sp>
        <p:nvSpPr>
          <p:cNvPr id="5" name="Marcador de pie de página 4"/>
          <p:cNvSpPr>
            <a:spLocks noGrp="1"/>
          </p:cNvSpPr>
          <p:nvPr>
            <p:ph type="ftr" sz="quarter" idx="11"/>
          </p:nvPr>
        </p:nvSpPr>
        <p:spPr/>
        <p:txBody>
          <a:body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280593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B85795FA-0A9B-43C6-8037-C026CB26CD9B}" type="datetime1">
              <a:rPr lang="es-ES" smtClean="0"/>
              <a:t>10/08/2014</a:t>
            </a:fld>
            <a:endParaRPr lang="es-ES"/>
          </a:p>
        </p:txBody>
      </p:sp>
      <p:sp>
        <p:nvSpPr>
          <p:cNvPr id="6" name="Marcador de pie de página 5"/>
          <p:cNvSpPr>
            <a:spLocks noGrp="1"/>
          </p:cNvSpPr>
          <p:nvPr>
            <p:ph type="ftr" sz="quarter" idx="11"/>
          </p:nvPr>
        </p:nvSpPr>
        <p:spPr/>
        <p:txBody>
          <a:bodyPr/>
          <a:lstStyle/>
          <a:p>
            <a:r>
              <a:rPr lang="es-ES" smtClean="0"/>
              <a:t>Proyecto STEAM Grafías experimentales IE Guadalupe - IU Pascual Bravo</a:t>
            </a:r>
            <a:endParaRPr lang="es-ES"/>
          </a:p>
        </p:txBody>
      </p:sp>
      <p:sp>
        <p:nvSpPr>
          <p:cNvPr id="7" name="Marcador de número de diapositiva 6"/>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61923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E0098726-3418-4858-BB86-8B9E0CBD1877}" type="datetime1">
              <a:rPr lang="es-ES" smtClean="0"/>
              <a:t>10/08/2014</a:t>
            </a:fld>
            <a:endParaRPr lang="es-ES"/>
          </a:p>
        </p:txBody>
      </p:sp>
      <p:sp>
        <p:nvSpPr>
          <p:cNvPr id="8" name="Marcador de pie de página 7"/>
          <p:cNvSpPr>
            <a:spLocks noGrp="1"/>
          </p:cNvSpPr>
          <p:nvPr>
            <p:ph type="ftr" sz="quarter" idx="11"/>
          </p:nvPr>
        </p:nvSpPr>
        <p:spPr/>
        <p:txBody>
          <a:bodyPr/>
          <a:lstStyle/>
          <a:p>
            <a:r>
              <a:rPr lang="es-ES" smtClean="0"/>
              <a:t>Proyecto STEAM Grafías experimentales IE Guadalupe - IU Pascual Bravo</a:t>
            </a:r>
            <a:endParaRPr lang="es-ES"/>
          </a:p>
        </p:txBody>
      </p:sp>
      <p:sp>
        <p:nvSpPr>
          <p:cNvPr id="9" name="Marcador de número de diapositiva 8"/>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4135709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E961B263-602C-422F-A44C-0FD97D80721B}" type="datetime1">
              <a:rPr lang="es-ES" smtClean="0"/>
              <a:t>10/08/2014</a:t>
            </a:fld>
            <a:endParaRPr lang="es-ES"/>
          </a:p>
        </p:txBody>
      </p:sp>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Marcador de número de diapositiva 4"/>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254246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6FE171B-47E6-45FC-9F3D-EB6782E59AE5}" type="datetime1">
              <a:rPr lang="es-ES" smtClean="0"/>
              <a:t>10/08/2014</a:t>
            </a:fld>
            <a:endParaRPr lang="es-ES"/>
          </a:p>
        </p:txBody>
      </p:sp>
      <p:sp>
        <p:nvSpPr>
          <p:cNvPr id="3" name="Marcador de pie de página 2"/>
          <p:cNvSpPr>
            <a:spLocks noGrp="1"/>
          </p:cNvSpPr>
          <p:nvPr>
            <p:ph type="ftr" sz="quarter" idx="11"/>
          </p:nvPr>
        </p:nvSpPr>
        <p:spPr/>
        <p:txBody>
          <a:bodyPr/>
          <a:lstStyle/>
          <a:p>
            <a:r>
              <a:rPr lang="es-ES" smtClean="0"/>
              <a:t>Proyecto STEAM Grafías experimentales IE Guadalupe - IU Pascual Bravo</a:t>
            </a:r>
            <a:endParaRPr lang="es-ES"/>
          </a:p>
        </p:txBody>
      </p:sp>
      <p:sp>
        <p:nvSpPr>
          <p:cNvPr id="4" name="Marcador de número de diapositiva 3"/>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1139730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833AF06-B6DC-4167-AB08-D3C1F8DCB3E0}" type="datetime1">
              <a:rPr lang="es-ES" smtClean="0"/>
              <a:t>10/08/2014</a:t>
            </a:fld>
            <a:endParaRPr lang="es-ES"/>
          </a:p>
        </p:txBody>
      </p:sp>
      <p:sp>
        <p:nvSpPr>
          <p:cNvPr id="6" name="Marcador de pie de página 5"/>
          <p:cNvSpPr>
            <a:spLocks noGrp="1"/>
          </p:cNvSpPr>
          <p:nvPr>
            <p:ph type="ftr" sz="quarter" idx="11"/>
          </p:nvPr>
        </p:nvSpPr>
        <p:spPr/>
        <p:txBody>
          <a:bodyPr/>
          <a:lstStyle/>
          <a:p>
            <a:r>
              <a:rPr lang="es-ES" smtClean="0"/>
              <a:t>Proyecto STEAM Grafías experimentales IE Guadalupe - IU Pascual Bravo</a:t>
            </a:r>
            <a:endParaRPr lang="es-ES"/>
          </a:p>
        </p:txBody>
      </p:sp>
      <p:sp>
        <p:nvSpPr>
          <p:cNvPr id="7" name="Marcador de número de diapositiva 6"/>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2723118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0CC424A-8E4D-417D-8FAD-86A8CAC62543}" type="datetime1">
              <a:rPr lang="es-ES" smtClean="0"/>
              <a:t>10/08/2014</a:t>
            </a:fld>
            <a:endParaRPr lang="es-ES"/>
          </a:p>
        </p:txBody>
      </p:sp>
      <p:sp>
        <p:nvSpPr>
          <p:cNvPr id="6" name="Marcador de pie de página 5"/>
          <p:cNvSpPr>
            <a:spLocks noGrp="1"/>
          </p:cNvSpPr>
          <p:nvPr>
            <p:ph type="ftr" sz="quarter" idx="11"/>
          </p:nvPr>
        </p:nvSpPr>
        <p:spPr/>
        <p:txBody>
          <a:bodyPr/>
          <a:lstStyle/>
          <a:p>
            <a:r>
              <a:rPr lang="es-ES" smtClean="0"/>
              <a:t>Proyecto STEAM Grafías experimentales IE Guadalupe - IU Pascual Bravo</a:t>
            </a:r>
            <a:endParaRPr lang="es-ES"/>
          </a:p>
        </p:txBody>
      </p:sp>
      <p:sp>
        <p:nvSpPr>
          <p:cNvPr id="7" name="Marcador de número de diapositiva 6"/>
          <p:cNvSpPr>
            <a:spLocks noGrp="1"/>
          </p:cNvSpPr>
          <p:nvPr>
            <p:ph type="sldNum" sz="quarter" idx="12"/>
          </p:nvPr>
        </p:nvSpPr>
        <p:spPr/>
        <p:txBody>
          <a:bodyPr/>
          <a:lstStyle/>
          <a:p>
            <a:fld id="{A4DE444E-F09A-470D-A9C2-A6A69EDF5A36}" type="slidenum">
              <a:rPr lang="es-ES" smtClean="0"/>
              <a:t>‹Nº›</a:t>
            </a:fld>
            <a:endParaRPr lang="es-ES"/>
          </a:p>
        </p:txBody>
      </p:sp>
    </p:spTree>
    <p:extLst>
      <p:ext uri="{BB962C8B-B14F-4D97-AF65-F5344CB8AC3E}">
        <p14:creationId xmlns:p14="http://schemas.microsoft.com/office/powerpoint/2010/main" val="2197906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6FAD0-B042-4026-84F6-49130FD8C2F4}" type="datetime1">
              <a:rPr lang="es-ES" smtClean="0"/>
              <a:t>10/08/2014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smtClean="0"/>
              <a:t>Proyecto STEAM Grafías experimentales IE Guadalupe - IU Pascual Bravo</a:t>
            </a:r>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DE444E-F09A-470D-A9C2-A6A69EDF5A36}" type="slidenum">
              <a:rPr lang="es-ES" smtClean="0"/>
              <a:t>‹Nº›</a:t>
            </a:fld>
            <a:endParaRPr lang="es-ES"/>
          </a:p>
        </p:txBody>
      </p:sp>
    </p:spTree>
    <p:extLst>
      <p:ext uri="{BB962C8B-B14F-4D97-AF65-F5344CB8AC3E}">
        <p14:creationId xmlns:p14="http://schemas.microsoft.com/office/powerpoint/2010/main" val="661360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162022" y="4424277"/>
            <a:ext cx="3876541" cy="646331"/>
          </a:xfrm>
          <a:prstGeom prst="rect">
            <a:avLst/>
          </a:prstGeom>
          <a:noFill/>
        </p:spPr>
        <p:txBody>
          <a:bodyPr wrap="square" rtlCol="0">
            <a:spAutoFit/>
          </a:bodyPr>
          <a:lstStyle/>
          <a:p>
            <a:pPr algn="ctr"/>
            <a:r>
              <a:rPr lang="es-ES" dirty="0" smtClean="0"/>
              <a:t>Por: </a:t>
            </a:r>
          </a:p>
          <a:p>
            <a:pPr algn="ctr"/>
            <a:r>
              <a:rPr lang="es-ES" dirty="0" smtClean="0"/>
              <a:t>Escribir nombre y grado </a:t>
            </a:r>
            <a:endParaRPr lang="es-ES" dirty="0"/>
          </a:p>
        </p:txBody>
      </p:sp>
      <p:sp>
        <p:nvSpPr>
          <p:cNvPr id="6" name="CuadroTexto 5"/>
          <p:cNvSpPr txBox="1"/>
          <p:nvPr/>
        </p:nvSpPr>
        <p:spPr>
          <a:xfrm>
            <a:off x="5198767" y="5529890"/>
            <a:ext cx="1794457" cy="369332"/>
          </a:xfrm>
          <a:prstGeom prst="rect">
            <a:avLst/>
          </a:prstGeom>
          <a:noFill/>
        </p:spPr>
        <p:txBody>
          <a:bodyPr wrap="square" rtlCol="0">
            <a:spAutoFit/>
          </a:bodyPr>
          <a:lstStyle/>
          <a:p>
            <a:r>
              <a:rPr lang="es-ES" dirty="0" smtClean="0"/>
              <a:t>Medellín, 2014</a:t>
            </a:r>
            <a:endParaRPr lang="es-ES" dirty="0"/>
          </a:p>
        </p:txBody>
      </p:sp>
      <p:sp>
        <p:nvSpPr>
          <p:cNvPr id="9" name="CuadroTexto 8"/>
          <p:cNvSpPr txBox="1"/>
          <p:nvPr/>
        </p:nvSpPr>
        <p:spPr>
          <a:xfrm>
            <a:off x="2987900" y="847983"/>
            <a:ext cx="5813610" cy="1323439"/>
          </a:xfrm>
          <a:prstGeom prst="rect">
            <a:avLst/>
          </a:prstGeom>
          <a:noFill/>
        </p:spPr>
        <p:txBody>
          <a:bodyPr wrap="square" rtlCol="0">
            <a:spAutoFit/>
          </a:bodyPr>
          <a:lstStyle/>
          <a:p>
            <a:pPr algn="ctr"/>
            <a:r>
              <a:rPr lang="es-ES" sz="4000" dirty="0" smtClean="0"/>
              <a:t>Proyecto </a:t>
            </a:r>
            <a:r>
              <a:rPr lang="es-ES" sz="4000" dirty="0" err="1" smtClean="0"/>
              <a:t>STEAM</a:t>
            </a:r>
            <a:r>
              <a:rPr lang="es-ES" sz="4000" dirty="0" smtClean="0"/>
              <a:t> </a:t>
            </a:r>
            <a:br>
              <a:rPr lang="es-ES" sz="4000" dirty="0" smtClean="0"/>
            </a:br>
            <a:r>
              <a:rPr lang="es-ES" sz="4000" dirty="0" err="1" smtClean="0"/>
              <a:t>IE</a:t>
            </a:r>
            <a:r>
              <a:rPr lang="es-ES" sz="4000" dirty="0" smtClean="0"/>
              <a:t> Guadalupe</a:t>
            </a:r>
            <a:endParaRPr lang="es-ES" sz="4000" dirty="0"/>
          </a:p>
        </p:txBody>
      </p:sp>
      <p:sp>
        <p:nvSpPr>
          <p:cNvPr id="11" name="CuadroTexto 10"/>
          <p:cNvSpPr txBox="1"/>
          <p:nvPr/>
        </p:nvSpPr>
        <p:spPr>
          <a:xfrm>
            <a:off x="2419287" y="2487667"/>
            <a:ext cx="7353423" cy="1292662"/>
          </a:xfrm>
          <a:prstGeom prst="rect">
            <a:avLst/>
          </a:prstGeom>
          <a:noFill/>
        </p:spPr>
        <p:txBody>
          <a:bodyPr wrap="none" rtlCol="0">
            <a:spAutoFit/>
          </a:bodyPr>
          <a:lstStyle/>
          <a:p>
            <a:r>
              <a:rPr lang="es-ES" sz="6000" dirty="0" smtClean="0"/>
              <a:t>Grafías Experimentales</a:t>
            </a:r>
          </a:p>
          <a:p>
            <a:endParaRPr lang="es-ES" dirty="0"/>
          </a:p>
        </p:txBody>
      </p:sp>
      <p:sp>
        <p:nvSpPr>
          <p:cNvPr id="13" name="Marcador de pie de página 12"/>
          <p:cNvSpPr>
            <a:spLocks noGrp="1"/>
          </p:cNvSpPr>
          <p:nvPr>
            <p:ph type="ftr" sz="quarter" idx="11"/>
          </p:nvPr>
        </p:nvSpPr>
        <p:spPr/>
        <p:txBody>
          <a:bodyPr/>
          <a:lstStyle/>
          <a:p>
            <a:r>
              <a:rPr lang="es-ES" smtClean="0"/>
              <a:t>Proyecto STEAM Grafías experimentales IE Guadalupe - IU Pascual Bravo</a:t>
            </a:r>
            <a:endParaRPr lang="es-ES"/>
          </a:p>
        </p:txBody>
      </p:sp>
    </p:spTree>
    <p:extLst>
      <p:ext uri="{BB962C8B-B14F-4D97-AF65-F5344CB8AC3E}">
        <p14:creationId xmlns:p14="http://schemas.microsoft.com/office/powerpoint/2010/main" val="1682245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592428" y="1485735"/>
            <a:ext cx="7560972" cy="3693319"/>
          </a:xfrm>
          <a:prstGeom prst="rect">
            <a:avLst/>
          </a:prstGeom>
          <a:noFill/>
        </p:spPr>
        <p:txBody>
          <a:bodyPr wrap="square" rtlCol="0">
            <a:spAutoFit/>
          </a:bodyPr>
          <a:lstStyle/>
          <a:p>
            <a:pPr algn="just"/>
            <a:endParaRPr lang="es-ES" dirty="0" smtClean="0"/>
          </a:p>
          <a:p>
            <a:pPr algn="just"/>
            <a:r>
              <a:rPr lang="es-ES" dirty="0" smtClean="0"/>
              <a:t>Órganos que intervienen en el proceso de respiración.</a:t>
            </a:r>
          </a:p>
          <a:p>
            <a:pPr algn="just"/>
            <a:r>
              <a:rPr lang="es-ES" dirty="0" smtClean="0"/>
              <a:t>Bronquio: Cada uno de los dos conductos fibrocartilaginosos en que se bifurca la tráquea y que entran en los pulmones.</a:t>
            </a:r>
          </a:p>
          <a:p>
            <a:pPr algn="just"/>
            <a:r>
              <a:rPr lang="es-ES" dirty="0" smtClean="0"/>
              <a:t>Pulmones: Órgano de los animales que viven o pueden vivir fuera del agua. Son de estructura esponjosa, blanda y flexible, que se comprime y dilata. Ocupan una parte de la cavidad torácica.</a:t>
            </a:r>
          </a:p>
          <a:p>
            <a:pPr algn="just"/>
            <a:r>
              <a:rPr lang="es-ES" dirty="0" smtClean="0"/>
              <a:t>Sacos aéreos: Cámaras comunicadas con los pulmones, que actúan como una prolongación de éstos y penetra en los huesos aligerando el peso del ave. Estas "bolsas" sirven para almacenar el aire, pero no extraen el oxígeno (función que realiza los pulmones). Podemos distinguir entre los sacos aéreos anteriores (situados en la cavidad torácica) y los sacos aéreos posteriores (también llamados ventrales por situarse en el abdomen).</a:t>
            </a:r>
            <a:endParaRPr lang="es-ES" dirty="0"/>
          </a:p>
        </p:txBody>
      </p:sp>
      <p:sp>
        <p:nvSpPr>
          <p:cNvPr id="8" name="CuadroTexto 7"/>
          <p:cNvSpPr txBox="1"/>
          <p:nvPr/>
        </p:nvSpPr>
        <p:spPr>
          <a:xfrm>
            <a:off x="4181212" y="777849"/>
            <a:ext cx="4464299" cy="707886"/>
          </a:xfrm>
          <a:prstGeom prst="rect">
            <a:avLst/>
          </a:prstGeom>
          <a:noFill/>
        </p:spPr>
        <p:txBody>
          <a:bodyPr wrap="none" rtlCol="0">
            <a:spAutoFit/>
          </a:bodyPr>
          <a:lstStyle/>
          <a:p>
            <a:r>
              <a:rPr lang="es-ES" sz="4000" b="1" dirty="0"/>
              <a:t>Sistema respiratorio</a:t>
            </a:r>
            <a:endParaRPr lang="es-ES" sz="4000" b="1" dirty="0" smtClean="0"/>
          </a:p>
        </p:txBody>
      </p:sp>
      <p:pic>
        <p:nvPicPr>
          <p:cNvPr id="8194" name="Picture 2" descr="http://www.monografias.com/trabajos90/sistemas-aves-mamiferos/image00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2009854"/>
            <a:ext cx="3781425" cy="3238501"/>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p:cNvSpPr txBox="1"/>
          <p:nvPr/>
        </p:nvSpPr>
        <p:spPr>
          <a:xfrm>
            <a:off x="6519560" y="5248355"/>
            <a:ext cx="5415265" cy="400110"/>
          </a:xfrm>
          <a:prstGeom prst="rect">
            <a:avLst/>
          </a:prstGeom>
          <a:noFill/>
        </p:spPr>
        <p:txBody>
          <a:bodyPr wrap="none" rtlCol="0">
            <a:spAutoFit/>
          </a:bodyPr>
          <a:lstStyle/>
          <a:p>
            <a:r>
              <a:rPr lang="es-ES" sz="1000" dirty="0" smtClean="0"/>
              <a:t>Imagen tomada de: </a:t>
            </a:r>
          </a:p>
          <a:p>
            <a:r>
              <a:rPr lang="es-ES" sz="1000" dirty="0" smtClean="0"/>
              <a:t>http://www.monografias.com/trabajos90/sistemas-aves-mamiferos/sistemas-aves-mamiferos.shtml</a:t>
            </a:r>
            <a:endParaRPr lang="es-ES" sz="1000" dirty="0"/>
          </a:p>
        </p:txBody>
      </p:sp>
    </p:spTree>
    <p:extLst>
      <p:ext uri="{BB962C8B-B14F-4D97-AF65-F5344CB8AC3E}">
        <p14:creationId xmlns:p14="http://schemas.microsoft.com/office/powerpoint/2010/main" val="302709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592428" y="1485735"/>
            <a:ext cx="7560972" cy="3693319"/>
          </a:xfrm>
          <a:prstGeom prst="rect">
            <a:avLst/>
          </a:prstGeom>
          <a:noFill/>
        </p:spPr>
        <p:txBody>
          <a:bodyPr wrap="square" rtlCol="0">
            <a:spAutoFit/>
          </a:bodyPr>
          <a:lstStyle/>
          <a:p>
            <a:pPr algn="just"/>
            <a:endParaRPr lang="es-ES" dirty="0" smtClean="0"/>
          </a:p>
          <a:p>
            <a:pPr algn="just"/>
            <a:r>
              <a:rPr lang="es-ES" dirty="0" smtClean="0"/>
              <a:t>Órganos que intervienen en el proceso de respiración.</a:t>
            </a:r>
          </a:p>
          <a:p>
            <a:pPr algn="just"/>
            <a:r>
              <a:rPr lang="es-ES" dirty="0" smtClean="0"/>
              <a:t>Bronquio: Cada uno de los dos conductos fibrocartilaginosos en que se bifurca la tráquea y que entran en los pulmones.</a:t>
            </a:r>
          </a:p>
          <a:p>
            <a:pPr algn="just"/>
            <a:r>
              <a:rPr lang="es-ES" dirty="0" smtClean="0"/>
              <a:t>Pulmones: Órgano de los animales que viven o pueden vivir fuera del agua. Son de estructura esponjosa, blanda y flexible, que se comprime y dilata. Ocupan una parte de la cavidad torácica.</a:t>
            </a:r>
          </a:p>
          <a:p>
            <a:pPr algn="just"/>
            <a:r>
              <a:rPr lang="es-ES" dirty="0" smtClean="0"/>
              <a:t>Sacos aéreos: Cámaras comunicadas con los pulmones, que actúan como una prolongación de éstos y penetra en los huesos aligerando el peso del ave. Estas "bolsas" sirven para almacenar el aire, pero no extraen el oxígeno (función que realiza los pulmones). Podemos distinguir entre los sacos aéreos anteriores (situados en la cavidad torácica) y los sacos aéreos posteriores (también llamados ventrales por situarse en el abdomen).</a:t>
            </a:r>
            <a:endParaRPr lang="es-ES" dirty="0"/>
          </a:p>
        </p:txBody>
      </p:sp>
      <p:sp>
        <p:nvSpPr>
          <p:cNvPr id="8" name="CuadroTexto 7"/>
          <p:cNvSpPr txBox="1"/>
          <p:nvPr/>
        </p:nvSpPr>
        <p:spPr>
          <a:xfrm>
            <a:off x="4181212" y="777849"/>
            <a:ext cx="3719608" cy="707886"/>
          </a:xfrm>
          <a:prstGeom prst="rect">
            <a:avLst/>
          </a:prstGeom>
          <a:noFill/>
        </p:spPr>
        <p:txBody>
          <a:bodyPr wrap="none" rtlCol="0">
            <a:spAutoFit/>
          </a:bodyPr>
          <a:lstStyle/>
          <a:p>
            <a:r>
              <a:rPr lang="es-ES" sz="4000" b="1" dirty="0" smtClean="0"/>
              <a:t>Sistema excretor</a:t>
            </a:r>
            <a:endParaRPr lang="es-ES" sz="4000" b="1" dirty="0" smtClean="0"/>
          </a:p>
        </p:txBody>
      </p:sp>
      <p:pic>
        <p:nvPicPr>
          <p:cNvPr id="8194" name="Picture 2" descr="http://www.monografias.com/trabajos90/sistemas-aves-mamiferos/image00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1940553"/>
            <a:ext cx="3781425" cy="3238501"/>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p:cNvSpPr txBox="1"/>
          <p:nvPr/>
        </p:nvSpPr>
        <p:spPr>
          <a:xfrm>
            <a:off x="6519560" y="5248355"/>
            <a:ext cx="5415265" cy="400110"/>
          </a:xfrm>
          <a:prstGeom prst="rect">
            <a:avLst/>
          </a:prstGeom>
          <a:noFill/>
        </p:spPr>
        <p:txBody>
          <a:bodyPr wrap="none" rtlCol="0">
            <a:spAutoFit/>
          </a:bodyPr>
          <a:lstStyle/>
          <a:p>
            <a:r>
              <a:rPr lang="es-ES" sz="1000" dirty="0" smtClean="0"/>
              <a:t>Imagen tomada de: </a:t>
            </a:r>
          </a:p>
          <a:p>
            <a:r>
              <a:rPr lang="es-ES" sz="1000" dirty="0" smtClean="0"/>
              <a:t>http://www.monografias.com/trabajos90/sistemas-aves-mamiferos/sistemas-aves-mamiferos.shtml</a:t>
            </a:r>
            <a:endParaRPr lang="es-ES" sz="1000" dirty="0"/>
          </a:p>
        </p:txBody>
      </p:sp>
    </p:spTree>
    <p:extLst>
      <p:ext uri="{BB962C8B-B14F-4D97-AF65-F5344CB8AC3E}">
        <p14:creationId xmlns:p14="http://schemas.microsoft.com/office/powerpoint/2010/main" val="3860617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592428" y="1485735"/>
            <a:ext cx="7560972" cy="3693319"/>
          </a:xfrm>
          <a:prstGeom prst="rect">
            <a:avLst/>
          </a:prstGeom>
          <a:noFill/>
        </p:spPr>
        <p:txBody>
          <a:bodyPr wrap="square" rtlCol="0">
            <a:spAutoFit/>
          </a:bodyPr>
          <a:lstStyle/>
          <a:p>
            <a:pPr algn="just"/>
            <a:endParaRPr lang="es-ES" dirty="0" smtClean="0"/>
          </a:p>
          <a:p>
            <a:pPr algn="just"/>
            <a:r>
              <a:rPr lang="es-ES" dirty="0" smtClean="0"/>
              <a:t>Órganos que intervienen en el proceso de respiración.</a:t>
            </a:r>
          </a:p>
          <a:p>
            <a:pPr algn="just"/>
            <a:r>
              <a:rPr lang="es-ES" dirty="0" smtClean="0"/>
              <a:t>Bronquio: Cada uno de los dos conductos fibrocartilaginosos en que se bifurca la tráquea y que entran en los pulmones.</a:t>
            </a:r>
          </a:p>
          <a:p>
            <a:pPr algn="just"/>
            <a:r>
              <a:rPr lang="es-ES" dirty="0" smtClean="0"/>
              <a:t>Pulmones: Órgano de los animales que viven o pueden vivir fuera del agua. Son de estructura esponjosa, blanda y flexible, que se comprime y dilata. Ocupan una parte de la cavidad torácica.</a:t>
            </a:r>
          </a:p>
          <a:p>
            <a:pPr algn="just"/>
            <a:r>
              <a:rPr lang="es-ES" dirty="0" smtClean="0"/>
              <a:t>Sacos aéreos: Cámaras comunicadas con los pulmones, que actúan como una prolongación de éstos y penetra en los huesos aligerando el peso del ave. Estas "bolsas" sirven para almacenar el aire, pero no extraen el oxígeno (función que realiza los pulmones). Podemos distinguir entre los sacos aéreos anteriores (situados en la cavidad torácica) y los sacos aéreos posteriores (también llamados ventrales por situarse en el abdomen).</a:t>
            </a:r>
            <a:endParaRPr lang="es-ES" dirty="0"/>
          </a:p>
        </p:txBody>
      </p:sp>
      <p:sp>
        <p:nvSpPr>
          <p:cNvPr id="8" name="CuadroTexto 7"/>
          <p:cNvSpPr txBox="1"/>
          <p:nvPr/>
        </p:nvSpPr>
        <p:spPr>
          <a:xfrm>
            <a:off x="4181212" y="777849"/>
            <a:ext cx="4528547" cy="707886"/>
          </a:xfrm>
          <a:prstGeom prst="rect">
            <a:avLst/>
          </a:prstGeom>
          <a:noFill/>
        </p:spPr>
        <p:txBody>
          <a:bodyPr wrap="none" rtlCol="0">
            <a:spAutoFit/>
          </a:bodyPr>
          <a:lstStyle/>
          <a:p>
            <a:r>
              <a:rPr lang="es-ES" sz="4000" b="1" dirty="0" smtClean="0"/>
              <a:t>Sistema reproductor</a:t>
            </a:r>
            <a:endParaRPr lang="es-ES" sz="4000" b="1" dirty="0" smtClean="0"/>
          </a:p>
        </p:txBody>
      </p:sp>
      <p:pic>
        <p:nvPicPr>
          <p:cNvPr id="8194" name="Picture 2" descr="http://www.monografias.com/trabajos90/sistemas-aves-mamiferos/image00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2186096"/>
            <a:ext cx="3781425" cy="323850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6519560" y="5248355"/>
            <a:ext cx="5415265" cy="400110"/>
          </a:xfrm>
          <a:prstGeom prst="rect">
            <a:avLst/>
          </a:prstGeom>
          <a:noFill/>
        </p:spPr>
        <p:txBody>
          <a:bodyPr wrap="none" rtlCol="0">
            <a:spAutoFit/>
          </a:bodyPr>
          <a:lstStyle/>
          <a:p>
            <a:r>
              <a:rPr lang="es-ES" sz="1000" dirty="0" smtClean="0"/>
              <a:t>Imagen tomada de: </a:t>
            </a:r>
          </a:p>
          <a:p>
            <a:r>
              <a:rPr lang="es-ES" sz="1000" dirty="0" smtClean="0"/>
              <a:t>http://www.monografias.com/trabajos90/sistemas-aves-mamiferos/sistemas-aves-mamiferos.shtml</a:t>
            </a:r>
            <a:endParaRPr lang="es-ES" sz="1000" dirty="0"/>
          </a:p>
        </p:txBody>
      </p:sp>
    </p:spTree>
    <p:extLst>
      <p:ext uri="{BB962C8B-B14F-4D97-AF65-F5344CB8AC3E}">
        <p14:creationId xmlns:p14="http://schemas.microsoft.com/office/powerpoint/2010/main" val="1810470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592428" y="1485735"/>
            <a:ext cx="7560972" cy="1754326"/>
          </a:xfrm>
          <a:prstGeom prst="rect">
            <a:avLst/>
          </a:prstGeom>
          <a:noFill/>
        </p:spPr>
        <p:txBody>
          <a:bodyPr wrap="square" rtlCol="0">
            <a:spAutoFit/>
          </a:bodyPr>
          <a:lstStyle/>
          <a:p>
            <a:pPr algn="just"/>
            <a:r>
              <a:rPr lang="es-ES" dirty="0" smtClean="0"/>
              <a:t>En las aves el óvulo es fecundado específicamente en el infundíbulo. Los </a:t>
            </a:r>
            <a:r>
              <a:rPr lang="es-ES" dirty="0" err="1" smtClean="0"/>
              <a:t>espermios</a:t>
            </a:r>
            <a:r>
              <a:rPr lang="es-ES" dirty="0" smtClean="0"/>
              <a:t> son almacenados en este lugar y se van liberando al paso de la yema. El proceso de formación del huevo ocurre, exista o no fecundación.</a:t>
            </a:r>
          </a:p>
          <a:p>
            <a:pPr algn="just"/>
            <a:endParaRPr lang="es-ES" dirty="0" smtClean="0"/>
          </a:p>
          <a:p>
            <a:pPr algn="just"/>
            <a:r>
              <a:rPr lang="es-ES" dirty="0" smtClean="0"/>
              <a:t>Viaje de un óvulo por el aparato reproductor adquiriendo la forma característica de un huevo. </a:t>
            </a:r>
            <a:endParaRPr lang="es-ES" dirty="0"/>
          </a:p>
        </p:txBody>
      </p:sp>
      <p:sp>
        <p:nvSpPr>
          <p:cNvPr id="8" name="CuadroTexto 7"/>
          <p:cNvSpPr txBox="1"/>
          <p:nvPr/>
        </p:nvSpPr>
        <p:spPr>
          <a:xfrm>
            <a:off x="4181212" y="777849"/>
            <a:ext cx="4642489" cy="707886"/>
          </a:xfrm>
          <a:prstGeom prst="rect">
            <a:avLst/>
          </a:prstGeom>
          <a:noFill/>
        </p:spPr>
        <p:txBody>
          <a:bodyPr wrap="none" rtlCol="0">
            <a:spAutoFit/>
          </a:bodyPr>
          <a:lstStyle/>
          <a:p>
            <a:r>
              <a:rPr lang="es-ES" sz="4000" b="1" dirty="0" smtClean="0"/>
              <a:t>Proceso de gestación</a:t>
            </a:r>
            <a:endParaRPr lang="es-ES" sz="4000" b="1" dirty="0" smtClean="0"/>
          </a:p>
        </p:txBody>
      </p:sp>
      <p:pic>
        <p:nvPicPr>
          <p:cNvPr id="10242" name="Picture 2" descr="http://www7.uc.cl/sw_educ/prodanim/caracter/animhue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3701" y="1730348"/>
            <a:ext cx="2209800" cy="3019425"/>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8937938" y="4893972"/>
            <a:ext cx="2266682" cy="553998"/>
          </a:xfrm>
          <a:prstGeom prst="rect">
            <a:avLst/>
          </a:prstGeom>
          <a:noFill/>
        </p:spPr>
        <p:txBody>
          <a:bodyPr wrap="square" rtlCol="0">
            <a:spAutoFit/>
          </a:bodyPr>
          <a:lstStyle/>
          <a:p>
            <a:r>
              <a:rPr lang="es-ES" sz="1000" dirty="0" smtClean="0"/>
              <a:t>Imagen tomada de: http://www7.uc.cl/sw_educ/prodanim/caracter/fi6a.htm</a:t>
            </a:r>
            <a:endParaRPr lang="es-ES" sz="1000" dirty="0"/>
          </a:p>
        </p:txBody>
      </p:sp>
    </p:spTree>
    <p:extLst>
      <p:ext uri="{BB962C8B-B14F-4D97-AF65-F5344CB8AC3E}">
        <p14:creationId xmlns:p14="http://schemas.microsoft.com/office/powerpoint/2010/main" val="729193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8200" y="687100"/>
            <a:ext cx="10515600" cy="407607"/>
          </a:xfrm>
        </p:spPr>
        <p:txBody>
          <a:bodyPr>
            <a:normAutofit fontScale="90000"/>
          </a:bodyPr>
          <a:lstStyle/>
          <a:p>
            <a:pPr algn="ctr"/>
            <a:r>
              <a:rPr lang="es-ES" dirty="0" smtClean="0"/>
              <a:t>Mi región en imágenes</a:t>
            </a:r>
            <a:endParaRPr lang="es-ES" dirty="0"/>
          </a:p>
        </p:txBody>
      </p:sp>
      <p:pic>
        <p:nvPicPr>
          <p:cNvPr id="1026" name="Imagen 2" descr="http://blog.juanvaldez.com/media/2012/08/Azulejo-Com%C3%BAn-JE-Botero-280x2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4473" y="1310092"/>
            <a:ext cx="3883054" cy="29013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a 7"/>
          <p:cNvGraphicFramePr>
            <a:graphicFrameLocks noGrp="1"/>
          </p:cNvGraphicFramePr>
          <p:nvPr>
            <p:extLst>
              <p:ext uri="{D42A27DB-BD31-4B8C-83A1-F6EECF244321}">
                <p14:modId xmlns:p14="http://schemas.microsoft.com/office/powerpoint/2010/main" val="565188853"/>
              </p:ext>
            </p:extLst>
          </p:nvPr>
        </p:nvGraphicFramePr>
        <p:xfrm>
          <a:off x="3151442" y="4327304"/>
          <a:ext cx="6147103" cy="1648497"/>
        </p:xfrm>
        <a:graphic>
          <a:graphicData uri="http://schemas.openxmlformats.org/drawingml/2006/table">
            <a:tbl>
              <a:tblPr>
                <a:tableStyleId>{5C22544A-7EE6-4342-B048-85BDC9FD1C3A}</a:tableStyleId>
              </a:tblPr>
              <a:tblGrid>
                <a:gridCol w="6147103"/>
              </a:tblGrid>
              <a:tr h="549499">
                <a:tc>
                  <a:txBody>
                    <a:bodyPr/>
                    <a:lstStyle/>
                    <a:p>
                      <a:pPr algn="l">
                        <a:lnSpc>
                          <a:spcPct val="200000"/>
                        </a:lnSpc>
                        <a:spcAft>
                          <a:spcPts val="0"/>
                        </a:spcAft>
                      </a:pPr>
                      <a:r>
                        <a:rPr lang="es-ES" sz="1400" b="1" dirty="0">
                          <a:effectLst/>
                        </a:rPr>
                        <a:t>Nombre común: </a:t>
                      </a:r>
                      <a:r>
                        <a:rPr lang="es-ES" sz="1400" dirty="0">
                          <a:effectLst/>
                        </a:rPr>
                        <a:t>Azuelo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49499">
                <a:tc>
                  <a:txBody>
                    <a:bodyPr/>
                    <a:lstStyle/>
                    <a:p>
                      <a:pPr algn="l">
                        <a:lnSpc>
                          <a:spcPct val="200000"/>
                        </a:lnSpc>
                        <a:spcAft>
                          <a:spcPts val="0"/>
                        </a:spcAft>
                      </a:pPr>
                      <a:r>
                        <a:rPr lang="es-ES" sz="1400" b="1" dirty="0">
                          <a:effectLst/>
                        </a:rPr>
                        <a:t>Imagen tomada en: </a:t>
                      </a:r>
                      <a:r>
                        <a:rPr lang="es-ES" sz="1400" dirty="0">
                          <a:effectLst/>
                        </a:rPr>
                        <a:t>parque de Guadalupe, carrera 42 con calle 95</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549499">
                <a:tc>
                  <a:txBody>
                    <a:bodyPr/>
                    <a:lstStyle/>
                    <a:p>
                      <a:pPr algn="l">
                        <a:lnSpc>
                          <a:spcPct val="200000"/>
                        </a:lnSpc>
                        <a:spcAft>
                          <a:spcPts val="0"/>
                        </a:spcAft>
                      </a:pPr>
                      <a:r>
                        <a:rPr lang="es-ES" sz="1400" b="1" dirty="0">
                          <a:effectLst/>
                        </a:rPr>
                        <a:t>Imagen tomada por: </a:t>
                      </a:r>
                      <a:r>
                        <a:rPr lang="es-ES" sz="1400" dirty="0">
                          <a:effectLst/>
                        </a:rPr>
                        <a:t>Pedro Pérez</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bl>
          </a:graphicData>
        </a:graphic>
      </p:graphicFrame>
      <p:sp>
        <p:nvSpPr>
          <p:cNvPr id="11" name="Marcador de pie de página 10"/>
          <p:cNvSpPr>
            <a:spLocks noGrp="1"/>
          </p:cNvSpPr>
          <p:nvPr>
            <p:ph type="ftr" sz="quarter" idx="11"/>
          </p:nvPr>
        </p:nvSpPr>
        <p:spPr/>
        <p:txBody>
          <a:bodyPr/>
          <a:lstStyle/>
          <a:p>
            <a:r>
              <a:rPr lang="es-ES" smtClean="0"/>
              <a:t>Proyecto STEAM Grafías experimentales IE Guadalupe - IU Pascual Bravo</a:t>
            </a:r>
            <a:endParaRPr lang="es-ES"/>
          </a:p>
        </p:txBody>
      </p:sp>
    </p:spTree>
    <p:extLst>
      <p:ext uri="{BB962C8B-B14F-4D97-AF65-F5344CB8AC3E}">
        <p14:creationId xmlns:p14="http://schemas.microsoft.com/office/powerpoint/2010/main" val="725254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4121966" y="2833352"/>
            <a:ext cx="3948068" cy="861774"/>
          </a:xfrm>
          <a:prstGeom prst="rect">
            <a:avLst/>
          </a:prstGeom>
          <a:noFill/>
        </p:spPr>
        <p:txBody>
          <a:bodyPr wrap="none" rtlCol="0">
            <a:spAutoFit/>
          </a:bodyPr>
          <a:lstStyle/>
          <a:p>
            <a:r>
              <a:rPr lang="es-ES" sz="5000" dirty="0" smtClean="0"/>
              <a:t>Características</a:t>
            </a:r>
            <a:endParaRPr lang="es-ES" sz="5000" dirty="0"/>
          </a:p>
        </p:txBody>
      </p:sp>
    </p:spTree>
    <p:extLst>
      <p:ext uri="{BB962C8B-B14F-4D97-AF65-F5344CB8AC3E}">
        <p14:creationId xmlns:p14="http://schemas.microsoft.com/office/powerpoint/2010/main" val="1139943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1043188" y="1666041"/>
            <a:ext cx="10135673" cy="923330"/>
          </a:xfrm>
          <a:prstGeom prst="rect">
            <a:avLst/>
          </a:prstGeom>
          <a:noFill/>
        </p:spPr>
        <p:txBody>
          <a:bodyPr wrap="square" rtlCol="0">
            <a:spAutoFit/>
          </a:bodyPr>
          <a:lstStyle/>
          <a:p>
            <a:pPr algn="just"/>
            <a:r>
              <a:rPr lang="es-ES" dirty="0" smtClean="0"/>
              <a:t>Su alimentación consiste mayoritariamente de frutas, y puede complementarse con flores, insectos y pequeños invertebrados.</a:t>
            </a:r>
          </a:p>
          <a:p>
            <a:endParaRPr lang="es-ES" dirty="0"/>
          </a:p>
        </p:txBody>
      </p:sp>
      <p:sp>
        <p:nvSpPr>
          <p:cNvPr id="8" name="CuadroTexto 7"/>
          <p:cNvSpPr txBox="1"/>
          <p:nvPr/>
        </p:nvSpPr>
        <p:spPr>
          <a:xfrm>
            <a:off x="4531372" y="811368"/>
            <a:ext cx="3129255" cy="707886"/>
          </a:xfrm>
          <a:prstGeom prst="rect">
            <a:avLst/>
          </a:prstGeom>
          <a:noFill/>
        </p:spPr>
        <p:txBody>
          <a:bodyPr wrap="none" rtlCol="0">
            <a:spAutoFit/>
          </a:bodyPr>
          <a:lstStyle/>
          <a:p>
            <a:r>
              <a:rPr lang="es-ES" sz="4000" b="1" dirty="0" smtClean="0"/>
              <a:t>Alimentación </a:t>
            </a:r>
          </a:p>
        </p:txBody>
      </p:sp>
    </p:spTree>
    <p:extLst>
      <p:ext uri="{BB962C8B-B14F-4D97-AF65-F5344CB8AC3E}">
        <p14:creationId xmlns:p14="http://schemas.microsoft.com/office/powerpoint/2010/main" val="3481097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1043188" y="1666041"/>
            <a:ext cx="10135673" cy="923330"/>
          </a:xfrm>
          <a:prstGeom prst="rect">
            <a:avLst/>
          </a:prstGeom>
          <a:noFill/>
        </p:spPr>
        <p:txBody>
          <a:bodyPr wrap="square" rtlCol="0">
            <a:spAutoFit/>
          </a:bodyPr>
          <a:lstStyle/>
          <a:p>
            <a:pPr algn="just"/>
            <a:r>
              <a:rPr lang="es-ES" dirty="0" smtClean="0"/>
              <a:t>El nido es una copa profunda y gruesa. Pone de 2-4 huevos blanco azuloso fuertemente estriado y punteado de oscuro. La época reproductiva puede extenderse durante todo el año y varía dependiendo de la región. </a:t>
            </a:r>
            <a:endParaRPr lang="es-ES" dirty="0"/>
          </a:p>
        </p:txBody>
      </p:sp>
      <p:sp>
        <p:nvSpPr>
          <p:cNvPr id="8" name="CuadroTexto 7"/>
          <p:cNvSpPr txBox="1"/>
          <p:nvPr/>
        </p:nvSpPr>
        <p:spPr>
          <a:xfrm>
            <a:off x="3595636" y="816486"/>
            <a:ext cx="5000728" cy="707886"/>
          </a:xfrm>
          <a:prstGeom prst="rect">
            <a:avLst/>
          </a:prstGeom>
          <a:noFill/>
        </p:spPr>
        <p:txBody>
          <a:bodyPr wrap="none" rtlCol="0">
            <a:spAutoFit/>
          </a:bodyPr>
          <a:lstStyle/>
          <a:p>
            <a:r>
              <a:rPr lang="es-ES" sz="4000" b="1" dirty="0" smtClean="0"/>
              <a:t>Hábitos reproductivos </a:t>
            </a:r>
          </a:p>
        </p:txBody>
      </p:sp>
    </p:spTree>
    <p:extLst>
      <p:ext uri="{BB962C8B-B14F-4D97-AF65-F5344CB8AC3E}">
        <p14:creationId xmlns:p14="http://schemas.microsoft.com/office/powerpoint/2010/main" val="1774639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1043188" y="1666041"/>
            <a:ext cx="10135673" cy="1754326"/>
          </a:xfrm>
          <a:prstGeom prst="rect">
            <a:avLst/>
          </a:prstGeom>
          <a:noFill/>
        </p:spPr>
        <p:txBody>
          <a:bodyPr wrap="square" rtlCol="0">
            <a:spAutoFit/>
          </a:bodyPr>
          <a:lstStyle/>
          <a:p>
            <a:pPr algn="just"/>
            <a:r>
              <a:rPr lang="es-ES" dirty="0" smtClean="0"/>
              <a:t>El activo y ruidoso Azulejo, como se le conoce ampliamente, es uno de los pájaros más familiares de Colombia en áreas pobladas. Es muy sociable, se encuentra en parejas o pequeños grupos y, mientras come, notablemente versátil: busca cabeza abajo a lo largo de ramas, revisa follaje, caza insectos al aire y visita árboles en flor y fruta o comederos con fruta. Usualmente alto en los árboles y a veces con el Azulejo Palmero. La vocalización puede ser una llamada “</a:t>
            </a:r>
            <a:r>
              <a:rPr lang="es-ES" dirty="0" err="1" smtClean="0"/>
              <a:t>tsiiuo</a:t>
            </a:r>
            <a:r>
              <a:rPr lang="es-ES" dirty="0" smtClean="0"/>
              <a:t>”, seco, forzado, a veces seguido por unas pocas notas trinadas; canto una serie variada de trinos chillones muy similar al Azulejo Palmero.</a:t>
            </a:r>
            <a:endParaRPr lang="es-ES" dirty="0"/>
          </a:p>
        </p:txBody>
      </p:sp>
      <p:sp>
        <p:nvSpPr>
          <p:cNvPr id="8" name="CuadroTexto 7"/>
          <p:cNvSpPr txBox="1"/>
          <p:nvPr/>
        </p:nvSpPr>
        <p:spPr>
          <a:xfrm>
            <a:off x="4181212" y="777849"/>
            <a:ext cx="3829575" cy="707886"/>
          </a:xfrm>
          <a:prstGeom prst="rect">
            <a:avLst/>
          </a:prstGeom>
          <a:noFill/>
        </p:spPr>
        <p:txBody>
          <a:bodyPr wrap="none" rtlCol="0">
            <a:spAutoFit/>
          </a:bodyPr>
          <a:lstStyle/>
          <a:p>
            <a:r>
              <a:rPr lang="es-ES" sz="4000" b="1" dirty="0" smtClean="0"/>
              <a:t>Comportamiento</a:t>
            </a:r>
          </a:p>
        </p:txBody>
      </p:sp>
    </p:spTree>
    <p:extLst>
      <p:ext uri="{BB962C8B-B14F-4D97-AF65-F5344CB8AC3E}">
        <p14:creationId xmlns:p14="http://schemas.microsoft.com/office/powerpoint/2010/main" val="34814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1043188" y="1666041"/>
            <a:ext cx="10135673" cy="1754326"/>
          </a:xfrm>
          <a:prstGeom prst="rect">
            <a:avLst/>
          </a:prstGeom>
          <a:noFill/>
        </p:spPr>
        <p:txBody>
          <a:bodyPr wrap="square" rtlCol="0">
            <a:spAutoFit/>
          </a:bodyPr>
          <a:lstStyle/>
          <a:p>
            <a:pPr algn="just"/>
            <a:r>
              <a:rPr lang="es-ES" dirty="0" smtClean="0"/>
              <a:t>El activo y ruidoso Azulejo, como se le conoce ampliamente, es uno de los pájaros más familiares de Colombia en áreas pobladas. Es muy sociable, se encuentra en parejas o pequeños grupos y, mientras come, notablemente versátil: busca cabeza abajo a lo largo de ramas, revisa follaje, caza insectos al aire y visita árboles en flor y fruta o comederos con fruta. Usualmente alto en los árboles y a veces con el Azulejo Palmero. La vocalización puede ser una llamada “</a:t>
            </a:r>
            <a:r>
              <a:rPr lang="es-ES" dirty="0" err="1" smtClean="0"/>
              <a:t>tsiiuo</a:t>
            </a:r>
            <a:r>
              <a:rPr lang="es-ES" dirty="0" smtClean="0"/>
              <a:t>”, seco, forzado, a veces seguido por unas pocas notas trinadas; canto una serie variada de trinos chillones muy similar al Azulejo Palmero.</a:t>
            </a:r>
            <a:endParaRPr lang="es-ES" dirty="0"/>
          </a:p>
        </p:txBody>
      </p:sp>
      <p:sp>
        <p:nvSpPr>
          <p:cNvPr id="8" name="CuadroTexto 7"/>
          <p:cNvSpPr txBox="1"/>
          <p:nvPr/>
        </p:nvSpPr>
        <p:spPr>
          <a:xfrm>
            <a:off x="4181212" y="777849"/>
            <a:ext cx="3829575" cy="707886"/>
          </a:xfrm>
          <a:prstGeom prst="rect">
            <a:avLst/>
          </a:prstGeom>
          <a:noFill/>
        </p:spPr>
        <p:txBody>
          <a:bodyPr wrap="none" rtlCol="0">
            <a:spAutoFit/>
          </a:bodyPr>
          <a:lstStyle/>
          <a:p>
            <a:r>
              <a:rPr lang="es-ES" sz="4000" b="1" dirty="0" smtClean="0"/>
              <a:t>Comportamiento</a:t>
            </a:r>
          </a:p>
        </p:txBody>
      </p:sp>
    </p:spTree>
    <p:extLst>
      <p:ext uri="{BB962C8B-B14F-4D97-AF65-F5344CB8AC3E}">
        <p14:creationId xmlns:p14="http://schemas.microsoft.com/office/powerpoint/2010/main" val="4212103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4456769" y="2691685"/>
            <a:ext cx="3278462" cy="861774"/>
          </a:xfrm>
          <a:prstGeom prst="rect">
            <a:avLst/>
          </a:prstGeom>
          <a:noFill/>
        </p:spPr>
        <p:txBody>
          <a:bodyPr wrap="none" rtlCol="0">
            <a:spAutoFit/>
          </a:bodyPr>
          <a:lstStyle/>
          <a:p>
            <a:r>
              <a:rPr lang="es-ES" sz="5000" b="1" dirty="0" smtClean="0"/>
              <a:t>Descripción</a:t>
            </a:r>
            <a:endParaRPr lang="es-ES" sz="5000" b="1" dirty="0"/>
          </a:p>
        </p:txBody>
      </p:sp>
    </p:spTree>
    <p:extLst>
      <p:ext uri="{BB962C8B-B14F-4D97-AF65-F5344CB8AC3E}">
        <p14:creationId xmlns:p14="http://schemas.microsoft.com/office/powerpoint/2010/main" val="3417997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s-ES" smtClean="0"/>
              <a:t>Proyecto STEAM Grafías experimentales IE Guadalupe - IU Pascual Bravo</a:t>
            </a:r>
            <a:endParaRPr lang="es-ES"/>
          </a:p>
        </p:txBody>
      </p:sp>
      <p:sp>
        <p:nvSpPr>
          <p:cNvPr id="5" name="CuadroTexto 4"/>
          <p:cNvSpPr txBox="1"/>
          <p:nvPr/>
        </p:nvSpPr>
        <p:spPr>
          <a:xfrm>
            <a:off x="1043189" y="1666041"/>
            <a:ext cx="6801074" cy="3970318"/>
          </a:xfrm>
          <a:prstGeom prst="rect">
            <a:avLst/>
          </a:prstGeom>
          <a:noFill/>
        </p:spPr>
        <p:txBody>
          <a:bodyPr wrap="square" rtlCol="0">
            <a:spAutoFit/>
          </a:bodyPr>
          <a:lstStyle/>
          <a:p>
            <a:pPr algn="just"/>
            <a:r>
              <a:rPr lang="es-ES" dirty="0" smtClean="0"/>
              <a:t>Características generales</a:t>
            </a:r>
          </a:p>
          <a:p>
            <a:pPr algn="just"/>
            <a:r>
              <a:rPr lang="es-ES" dirty="0" smtClean="0"/>
              <a:t>Los órganos digestivos de las aves son obviamente diferentes al de los mamíferos. No existen labios ni dientes, elementos que son reemplazados por el pico y el estómago muscular o molleja. Presenta una hendidura media larga a manera de paladar que comunica con la cavidad nasal. Mas caudal a esta se encuentra una hendidura </a:t>
            </a:r>
            <a:r>
              <a:rPr lang="es-ES" dirty="0" err="1" smtClean="0"/>
              <a:t>infundibular</a:t>
            </a:r>
            <a:r>
              <a:rPr lang="es-ES" dirty="0" smtClean="0"/>
              <a:t>, mas corta, que es un orificio común donde confluyen las trompas auditivas o de </a:t>
            </a:r>
            <a:r>
              <a:rPr lang="es-ES" dirty="0" err="1" smtClean="0"/>
              <a:t>eustaquio</a:t>
            </a:r>
            <a:r>
              <a:rPr lang="es-ES" dirty="0" smtClean="0"/>
              <a:t>.</a:t>
            </a:r>
          </a:p>
          <a:p>
            <a:pPr algn="just"/>
            <a:endParaRPr lang="es-ES" dirty="0" smtClean="0"/>
          </a:p>
          <a:p>
            <a:pPr algn="just"/>
            <a:r>
              <a:rPr lang="es-ES" dirty="0" smtClean="0"/>
              <a:t>El aparato digestivo se encuentra constituido por </a:t>
            </a:r>
            <a:r>
              <a:rPr lang="es-ES" dirty="0" err="1" smtClean="0"/>
              <a:t>orofaringe</a:t>
            </a:r>
            <a:r>
              <a:rPr lang="es-ES" dirty="0" smtClean="0"/>
              <a:t>, esófago, estómago, duodeno, yeyuno, íleon, un par de ciegos y colon. Este último desemboca en la cloaca, que es un segmento final también para el aparato urinario y genital. El hígado y páncreas secretan sus productos al intestino delgado.</a:t>
            </a:r>
            <a:endParaRPr lang="es-ES" dirty="0"/>
          </a:p>
        </p:txBody>
      </p:sp>
      <p:sp>
        <p:nvSpPr>
          <p:cNvPr id="8" name="CuadroTexto 7"/>
          <p:cNvSpPr txBox="1"/>
          <p:nvPr/>
        </p:nvSpPr>
        <p:spPr>
          <a:xfrm>
            <a:off x="4181212" y="777849"/>
            <a:ext cx="3883564" cy="707886"/>
          </a:xfrm>
          <a:prstGeom prst="rect">
            <a:avLst/>
          </a:prstGeom>
          <a:noFill/>
        </p:spPr>
        <p:txBody>
          <a:bodyPr wrap="none" rtlCol="0">
            <a:spAutoFit/>
          </a:bodyPr>
          <a:lstStyle/>
          <a:p>
            <a:r>
              <a:rPr lang="es-ES" sz="4000" b="1" dirty="0" smtClean="0"/>
              <a:t>Sistema digestivo</a:t>
            </a:r>
          </a:p>
        </p:txBody>
      </p:sp>
      <p:pic>
        <p:nvPicPr>
          <p:cNvPr id="7" name="Picture 2" descr="http://www.uabcs.mx/maestros/descartados/mto01/imagenes/m5fii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4262" y="2642128"/>
            <a:ext cx="3981450" cy="2809876"/>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7105404" y="5360630"/>
            <a:ext cx="4746812" cy="246221"/>
          </a:xfrm>
          <a:prstGeom prst="rect">
            <a:avLst/>
          </a:prstGeom>
          <a:noFill/>
        </p:spPr>
        <p:txBody>
          <a:bodyPr wrap="none" rtlCol="0">
            <a:spAutoFit/>
          </a:bodyPr>
          <a:lstStyle/>
          <a:p>
            <a:pPr algn="ctr"/>
            <a:r>
              <a:rPr lang="es-ES" sz="1000" dirty="0" smtClean="0"/>
              <a:t>Imagen tomada de: http://www.uabcs.mx/maestros/descartados/mto01/digestivo.htm</a:t>
            </a:r>
            <a:endParaRPr lang="es-ES" sz="1000" dirty="0"/>
          </a:p>
        </p:txBody>
      </p:sp>
    </p:spTree>
    <p:extLst>
      <p:ext uri="{BB962C8B-B14F-4D97-AF65-F5344CB8AC3E}">
        <p14:creationId xmlns:p14="http://schemas.microsoft.com/office/powerpoint/2010/main" val="20852720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1178</Words>
  <Application>Microsoft Office PowerPoint</Application>
  <PresentationFormat>Panorámica</PresentationFormat>
  <Paragraphs>73</Paragraphs>
  <Slides>13</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Calibri</vt:lpstr>
      <vt:lpstr>Calibri Light</vt:lpstr>
      <vt:lpstr>Times New Roman</vt:lpstr>
      <vt:lpstr>Tema de Office</vt:lpstr>
      <vt:lpstr>Presentación de PowerPoint</vt:lpstr>
      <vt:lpstr>Mi región en imágenes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STEAM  IE Guadalupe</dc:title>
  <dc:creator>Jorge</dc:creator>
  <cp:lastModifiedBy>Jorge</cp:lastModifiedBy>
  <cp:revision>4</cp:revision>
  <dcterms:created xsi:type="dcterms:W3CDTF">2014-08-10T15:32:57Z</dcterms:created>
  <dcterms:modified xsi:type="dcterms:W3CDTF">2014-08-10T15:59:50Z</dcterms:modified>
</cp:coreProperties>
</file>